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256" r:id="rId2"/>
    <p:sldId id="272" r:id="rId3"/>
    <p:sldId id="273" r:id="rId4"/>
    <p:sldId id="278" r:id="rId5"/>
    <p:sldId id="283" r:id="rId6"/>
    <p:sldId id="257" r:id="rId7"/>
    <p:sldId id="276" r:id="rId8"/>
    <p:sldId id="274" r:id="rId9"/>
    <p:sldId id="258" r:id="rId10"/>
    <p:sldId id="259" r:id="rId11"/>
    <p:sldId id="264" r:id="rId12"/>
    <p:sldId id="280" r:id="rId13"/>
    <p:sldId id="277" r:id="rId14"/>
    <p:sldId id="284" r:id="rId15"/>
    <p:sldId id="260" r:id="rId16"/>
    <p:sldId id="270" r:id="rId17"/>
    <p:sldId id="267" r:id="rId18"/>
    <p:sldId id="268" r:id="rId19"/>
    <p:sldId id="263" r:id="rId20"/>
    <p:sldId id="269" r:id="rId21"/>
    <p:sldId id="261" r:id="rId22"/>
    <p:sldId id="262" r:id="rId23"/>
    <p:sldId id="288" r:id="rId24"/>
    <p:sldId id="265" r:id="rId25"/>
    <p:sldId id="286" r:id="rId26"/>
    <p:sldId id="285" r:id="rId27"/>
    <p:sldId id="287" r:id="rId28"/>
  </p:sldIdLst>
  <p:sldSz cx="9144000" cy="6858000" type="screen4x3"/>
  <p:notesSz cx="6735763" cy="98663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CC00"/>
    <a:srgbClr val="FF9900"/>
    <a:srgbClr val="8B72AA"/>
    <a:srgbClr val="785D99"/>
    <a:srgbClr val="FF00FF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3" d="100"/>
          <a:sy n="93" d="100"/>
        </p:scale>
        <p:origin x="-1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sorterViewPr>
    <p:cViewPr>
      <p:scale>
        <a:sx n="100" d="100"/>
        <a:sy n="100" d="100"/>
      </p:scale>
      <p:origin x="0" y="5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10D67-E7B4-4A8A-94B0-7DF98458AA9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3D8B5FE-FA28-4818-AF0A-60C2D4DF274B}">
      <dgm:prSet phldrT="[טקסט]"/>
      <dgm:spPr/>
      <dgm:t>
        <a:bodyPr/>
        <a:lstStyle/>
        <a:p>
          <a:pPr rtl="1"/>
          <a:r>
            <a:rPr lang="he-IL" dirty="0" smtClean="0"/>
            <a:t>שקיות פלסטיק</a:t>
          </a:r>
          <a:endParaRPr lang="he-IL" dirty="0"/>
        </a:p>
      </dgm:t>
    </dgm:pt>
    <dgm:pt modelId="{ABAFA22A-8E23-48AE-84AE-A59B1BD83D29}" type="parTrans" cxnId="{5FEC5ED3-27B9-468C-BE3E-CCE8A344A366}">
      <dgm:prSet/>
      <dgm:spPr/>
      <dgm:t>
        <a:bodyPr/>
        <a:lstStyle/>
        <a:p>
          <a:pPr rtl="1"/>
          <a:endParaRPr lang="he-IL"/>
        </a:p>
      </dgm:t>
    </dgm:pt>
    <dgm:pt modelId="{02D39DD8-E532-422D-AD60-96DC3E014BB3}" type="sibTrans" cxnId="{5FEC5ED3-27B9-468C-BE3E-CCE8A344A366}">
      <dgm:prSet/>
      <dgm:spPr/>
      <dgm:t>
        <a:bodyPr/>
        <a:lstStyle/>
        <a:p>
          <a:pPr rtl="1"/>
          <a:endParaRPr lang="he-IL"/>
        </a:p>
      </dgm:t>
    </dgm:pt>
    <dgm:pt modelId="{1CB54134-CC68-404B-BA2C-6F348BC2DB75}">
      <dgm:prSet phldrT="[טקסט]"/>
      <dgm:spPr/>
      <dgm:t>
        <a:bodyPr/>
        <a:lstStyle/>
        <a:p>
          <a:pPr rtl="1"/>
          <a:r>
            <a:rPr lang="he-IL" dirty="0" smtClean="0"/>
            <a:t>קלטות וידיאו</a:t>
          </a:r>
          <a:endParaRPr lang="he-IL" dirty="0"/>
        </a:p>
      </dgm:t>
    </dgm:pt>
    <dgm:pt modelId="{6226BB3D-BFAE-4AEC-86A0-38163B712660}" type="parTrans" cxnId="{59444B32-8228-4B77-9EAE-AC0E3650B071}">
      <dgm:prSet/>
      <dgm:spPr/>
      <dgm:t>
        <a:bodyPr/>
        <a:lstStyle/>
        <a:p>
          <a:pPr rtl="1"/>
          <a:endParaRPr lang="he-IL"/>
        </a:p>
      </dgm:t>
    </dgm:pt>
    <dgm:pt modelId="{60896297-0701-494B-9972-B0AA0AD5F800}" type="sibTrans" cxnId="{59444B32-8228-4B77-9EAE-AC0E3650B071}">
      <dgm:prSet/>
      <dgm:spPr/>
      <dgm:t>
        <a:bodyPr/>
        <a:lstStyle/>
        <a:p>
          <a:pPr rtl="1"/>
          <a:endParaRPr lang="he-IL"/>
        </a:p>
      </dgm:t>
    </dgm:pt>
    <dgm:pt modelId="{C2D09792-FA37-4541-AA9B-DCC93C277FD3}">
      <dgm:prSet/>
      <dgm:spPr/>
      <dgm:t>
        <a:bodyPr/>
        <a:lstStyle/>
        <a:p>
          <a:pPr rtl="1"/>
          <a:r>
            <a:rPr lang="he-IL" b="1" dirty="0" smtClean="0"/>
            <a:t>סלסילות </a:t>
          </a:r>
          <a:r>
            <a:rPr lang="en-US" dirty="0" smtClean="0"/>
            <a:t>PET</a:t>
          </a:r>
          <a:r>
            <a:rPr lang="he-IL" b="1" dirty="0" smtClean="0"/>
            <a:t> של פירות </a:t>
          </a:r>
          <a:endParaRPr lang="he-IL" dirty="0"/>
        </a:p>
      </dgm:t>
    </dgm:pt>
    <dgm:pt modelId="{F2D20587-9D14-44A5-9CC3-C7DEC13CED96}" type="parTrans" cxnId="{7937A1DC-A60D-4BFB-AD98-DCCD6516B751}">
      <dgm:prSet/>
      <dgm:spPr/>
      <dgm:t>
        <a:bodyPr/>
        <a:lstStyle/>
        <a:p>
          <a:pPr rtl="1"/>
          <a:endParaRPr lang="he-IL"/>
        </a:p>
      </dgm:t>
    </dgm:pt>
    <dgm:pt modelId="{2FE51CE9-5484-4E22-A5E8-5CB84D0A1654}" type="sibTrans" cxnId="{7937A1DC-A60D-4BFB-AD98-DCCD6516B751}">
      <dgm:prSet/>
      <dgm:spPr/>
      <dgm:t>
        <a:bodyPr/>
        <a:lstStyle/>
        <a:p>
          <a:pPr rtl="1"/>
          <a:endParaRPr lang="he-IL"/>
        </a:p>
      </dgm:t>
    </dgm:pt>
    <dgm:pt modelId="{F2E1E238-B027-401B-A64B-459079B4A393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A2EE6D4A-3238-4C76-803F-8B936A3E7986}" type="parTrans" cxnId="{9D0A7E2C-2C67-43E5-8B43-2DB04808B3B9}">
      <dgm:prSet/>
      <dgm:spPr/>
      <dgm:t>
        <a:bodyPr/>
        <a:lstStyle/>
        <a:p>
          <a:pPr rtl="1"/>
          <a:endParaRPr lang="he-IL"/>
        </a:p>
      </dgm:t>
    </dgm:pt>
    <dgm:pt modelId="{3257D17E-2BE4-4283-99B1-42C93957B260}" type="sibTrans" cxnId="{9D0A7E2C-2C67-43E5-8B43-2DB04808B3B9}">
      <dgm:prSet/>
      <dgm:spPr/>
      <dgm:t>
        <a:bodyPr/>
        <a:lstStyle/>
        <a:p>
          <a:pPr rtl="1"/>
          <a:endParaRPr lang="he-IL"/>
        </a:p>
      </dgm:t>
    </dgm:pt>
    <dgm:pt modelId="{14818045-45ED-4FE2-A94C-3CFFD06C43CC}">
      <dgm:prSet phldrT="[טקסט]" custT="1"/>
      <dgm:spPr/>
      <dgm:t>
        <a:bodyPr/>
        <a:lstStyle/>
        <a:p>
          <a:pPr rtl="1"/>
          <a:r>
            <a:rPr lang="he-IL" sz="3600" baseline="0" dirty="0" smtClean="0"/>
            <a:t>מוצרים שימושיים ומוצרי נוי אומנותיים</a:t>
          </a:r>
          <a:endParaRPr lang="he-IL" sz="3600" baseline="0" dirty="0"/>
        </a:p>
      </dgm:t>
    </dgm:pt>
    <dgm:pt modelId="{70B8A516-29C6-4AF6-81DA-59A6631EE4AA}" type="parTrans" cxnId="{22603F6F-6765-4D69-8F07-51DEF9A0D2A1}">
      <dgm:prSet/>
      <dgm:spPr/>
      <dgm:t>
        <a:bodyPr/>
        <a:lstStyle/>
        <a:p>
          <a:pPr rtl="1"/>
          <a:endParaRPr lang="he-IL"/>
        </a:p>
      </dgm:t>
    </dgm:pt>
    <dgm:pt modelId="{F4C7659F-8B79-4C6E-AE8C-6673D96BFAA6}" type="sibTrans" cxnId="{22603F6F-6765-4D69-8F07-51DEF9A0D2A1}">
      <dgm:prSet/>
      <dgm:spPr/>
      <dgm:t>
        <a:bodyPr/>
        <a:lstStyle/>
        <a:p>
          <a:pPr rtl="1"/>
          <a:endParaRPr lang="he-IL"/>
        </a:p>
      </dgm:t>
    </dgm:pt>
    <dgm:pt modelId="{B54F6B4D-F5E4-4BB1-9087-30728758ABBD}" type="pres">
      <dgm:prSet presAssocID="{A8310D67-E7B4-4A8A-94B0-7DF98458AA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10680CF-DE60-4F91-BFC5-6D664B2E0D19}" type="pres">
      <dgm:prSet presAssocID="{A8310D67-E7B4-4A8A-94B0-7DF98458AA9D}" presName="ellipse" presStyleLbl="trBgShp" presStyleIdx="0" presStyleCnt="1"/>
      <dgm:spPr/>
    </dgm:pt>
    <dgm:pt modelId="{29F4B9FA-174D-461E-B91B-CA0A9080307C}" type="pres">
      <dgm:prSet presAssocID="{A8310D67-E7B4-4A8A-94B0-7DF98458AA9D}" presName="arrow1" presStyleLbl="fgShp" presStyleIdx="0" presStyleCnt="1"/>
      <dgm:spPr/>
    </dgm:pt>
    <dgm:pt modelId="{A5437AB6-405F-491F-9471-E7A411B596D8}" type="pres">
      <dgm:prSet presAssocID="{A8310D67-E7B4-4A8A-94B0-7DF98458AA9D}" presName="rectangle" presStyleLbl="revTx" presStyleIdx="0" presStyleCnt="1" custScaleX="13866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6C5B31-004A-4C04-8BFC-74909571D6FC}" type="pres">
      <dgm:prSet presAssocID="{1CB54134-CC68-404B-BA2C-6F348BC2DB7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CE3A4EB-C8CC-4961-A32D-A65BD82364C9}" type="pres">
      <dgm:prSet presAssocID="{C2D09792-FA37-4541-AA9B-DCC93C277FD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956300-0612-4EBE-A9DC-401ABFF71851}" type="pres">
      <dgm:prSet presAssocID="{14818045-45ED-4FE2-A94C-3CFFD06C43C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E1E1778-7D29-46F4-8B48-A3A72D242088}" type="pres">
      <dgm:prSet presAssocID="{A8310D67-E7B4-4A8A-94B0-7DF98458AA9D}" presName="funnel" presStyleLbl="trAlignAcc1" presStyleIdx="0" presStyleCnt="1"/>
      <dgm:spPr/>
    </dgm:pt>
  </dgm:ptLst>
  <dgm:cxnLst>
    <dgm:cxn modelId="{25FC16E8-06A4-4E86-9B79-061C88BA6DB8}" type="presOf" srcId="{C2D09792-FA37-4541-AA9B-DCC93C277FD3}" destId="{096C5B31-004A-4C04-8BFC-74909571D6FC}" srcOrd="0" destOrd="0" presId="urn:microsoft.com/office/officeart/2005/8/layout/funnel1"/>
    <dgm:cxn modelId="{59444B32-8228-4B77-9EAE-AC0E3650B071}" srcId="{A8310D67-E7B4-4A8A-94B0-7DF98458AA9D}" destId="{1CB54134-CC68-404B-BA2C-6F348BC2DB75}" srcOrd="1" destOrd="0" parTransId="{6226BB3D-BFAE-4AEC-86A0-38163B712660}" sibTransId="{60896297-0701-494B-9972-B0AA0AD5F800}"/>
    <dgm:cxn modelId="{7937A1DC-A60D-4BFB-AD98-DCCD6516B751}" srcId="{A8310D67-E7B4-4A8A-94B0-7DF98458AA9D}" destId="{C2D09792-FA37-4541-AA9B-DCC93C277FD3}" srcOrd="2" destOrd="0" parTransId="{F2D20587-9D14-44A5-9CC3-C7DEC13CED96}" sibTransId="{2FE51CE9-5484-4E22-A5E8-5CB84D0A1654}"/>
    <dgm:cxn modelId="{5FEC5ED3-27B9-468C-BE3E-CCE8A344A366}" srcId="{A8310D67-E7B4-4A8A-94B0-7DF98458AA9D}" destId="{33D8B5FE-FA28-4818-AF0A-60C2D4DF274B}" srcOrd="0" destOrd="0" parTransId="{ABAFA22A-8E23-48AE-84AE-A59B1BD83D29}" sibTransId="{02D39DD8-E532-422D-AD60-96DC3E014BB3}"/>
    <dgm:cxn modelId="{C09984FA-8F18-45EB-A24C-0A8F4D18FAB6}" type="presOf" srcId="{1CB54134-CC68-404B-BA2C-6F348BC2DB75}" destId="{3CE3A4EB-C8CC-4961-A32D-A65BD82364C9}" srcOrd="0" destOrd="0" presId="urn:microsoft.com/office/officeart/2005/8/layout/funnel1"/>
    <dgm:cxn modelId="{48447404-EBE9-49D1-B980-FB89C3F7B843}" type="presOf" srcId="{A8310D67-E7B4-4A8A-94B0-7DF98458AA9D}" destId="{B54F6B4D-F5E4-4BB1-9087-30728758ABBD}" srcOrd="0" destOrd="0" presId="urn:microsoft.com/office/officeart/2005/8/layout/funnel1"/>
    <dgm:cxn modelId="{D1D121A2-BF32-4D78-B3A3-6423D567D405}" type="presOf" srcId="{33D8B5FE-FA28-4818-AF0A-60C2D4DF274B}" destId="{74956300-0612-4EBE-A9DC-401ABFF71851}" srcOrd="0" destOrd="0" presId="urn:microsoft.com/office/officeart/2005/8/layout/funnel1"/>
    <dgm:cxn modelId="{22603F6F-6765-4D69-8F07-51DEF9A0D2A1}" srcId="{A8310D67-E7B4-4A8A-94B0-7DF98458AA9D}" destId="{14818045-45ED-4FE2-A94C-3CFFD06C43CC}" srcOrd="3" destOrd="0" parTransId="{70B8A516-29C6-4AF6-81DA-59A6631EE4AA}" sibTransId="{F4C7659F-8B79-4C6E-AE8C-6673D96BFAA6}"/>
    <dgm:cxn modelId="{9D0A7E2C-2C67-43E5-8B43-2DB04808B3B9}" srcId="{A8310D67-E7B4-4A8A-94B0-7DF98458AA9D}" destId="{F2E1E238-B027-401B-A64B-459079B4A393}" srcOrd="4" destOrd="0" parTransId="{A2EE6D4A-3238-4C76-803F-8B936A3E7986}" sibTransId="{3257D17E-2BE4-4283-99B1-42C93957B260}"/>
    <dgm:cxn modelId="{1F253D87-DD82-4E6D-8566-E54C588724CE}" type="presOf" srcId="{14818045-45ED-4FE2-A94C-3CFFD06C43CC}" destId="{A5437AB6-405F-491F-9471-E7A411B596D8}" srcOrd="0" destOrd="0" presId="urn:microsoft.com/office/officeart/2005/8/layout/funnel1"/>
    <dgm:cxn modelId="{A26843CA-EB1B-4425-AAD4-44BCDFF61328}" type="presParOf" srcId="{B54F6B4D-F5E4-4BB1-9087-30728758ABBD}" destId="{910680CF-DE60-4F91-BFC5-6D664B2E0D19}" srcOrd="0" destOrd="0" presId="urn:microsoft.com/office/officeart/2005/8/layout/funnel1"/>
    <dgm:cxn modelId="{1B6B4BC6-2336-41AC-A4CD-6A620030EEFB}" type="presParOf" srcId="{B54F6B4D-F5E4-4BB1-9087-30728758ABBD}" destId="{29F4B9FA-174D-461E-B91B-CA0A9080307C}" srcOrd="1" destOrd="0" presId="urn:microsoft.com/office/officeart/2005/8/layout/funnel1"/>
    <dgm:cxn modelId="{5619CD8A-9B8B-4220-984B-EE755856C9C9}" type="presParOf" srcId="{B54F6B4D-F5E4-4BB1-9087-30728758ABBD}" destId="{A5437AB6-405F-491F-9471-E7A411B596D8}" srcOrd="2" destOrd="0" presId="urn:microsoft.com/office/officeart/2005/8/layout/funnel1"/>
    <dgm:cxn modelId="{96C0BE94-2237-4FED-A0B9-72097B7DC0F2}" type="presParOf" srcId="{B54F6B4D-F5E4-4BB1-9087-30728758ABBD}" destId="{096C5B31-004A-4C04-8BFC-74909571D6FC}" srcOrd="3" destOrd="0" presId="urn:microsoft.com/office/officeart/2005/8/layout/funnel1"/>
    <dgm:cxn modelId="{11F0C77B-36A5-47D4-98A8-FBA62AC52532}" type="presParOf" srcId="{B54F6B4D-F5E4-4BB1-9087-30728758ABBD}" destId="{3CE3A4EB-C8CC-4961-A32D-A65BD82364C9}" srcOrd="4" destOrd="0" presId="urn:microsoft.com/office/officeart/2005/8/layout/funnel1"/>
    <dgm:cxn modelId="{B112B315-6926-437B-A880-9C8D99D19E9E}" type="presParOf" srcId="{B54F6B4D-F5E4-4BB1-9087-30728758ABBD}" destId="{74956300-0612-4EBE-A9DC-401ABFF71851}" srcOrd="5" destOrd="0" presId="urn:microsoft.com/office/officeart/2005/8/layout/funnel1"/>
    <dgm:cxn modelId="{87BB929A-2053-41CE-815F-FBF9B6678CBA}" type="presParOf" srcId="{B54F6B4D-F5E4-4BB1-9087-30728758ABBD}" destId="{DE1E1778-7D29-46F4-8B48-A3A72D24208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680CF-DE60-4F91-BFC5-6D664B2E0D19}">
      <dsp:nvSpPr>
        <dsp:cNvPr id="0" name=""/>
        <dsp:cNvSpPr/>
      </dsp:nvSpPr>
      <dsp:spPr>
        <a:xfrm>
          <a:off x="2241787" y="202118"/>
          <a:ext cx="4011275" cy="13930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4B9FA-174D-461E-B91B-CA0A9080307C}">
      <dsp:nvSpPr>
        <dsp:cNvPr id="0" name=""/>
        <dsp:cNvSpPr/>
      </dsp:nvSpPr>
      <dsp:spPr>
        <a:xfrm>
          <a:off x="3864954" y="3613257"/>
          <a:ext cx="777378" cy="49752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37AB6-405F-491F-9471-E7A411B596D8}">
      <dsp:nvSpPr>
        <dsp:cNvPr id="0" name=""/>
        <dsp:cNvSpPr/>
      </dsp:nvSpPr>
      <dsp:spPr>
        <a:xfrm>
          <a:off x="1666520" y="4011275"/>
          <a:ext cx="5174246" cy="93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baseline="0" dirty="0" smtClean="0"/>
            <a:t>מוצרים שימושיים ומוצרי נוי אומנותיים</a:t>
          </a:r>
          <a:endParaRPr lang="he-IL" sz="3600" kern="1200" baseline="0" dirty="0"/>
        </a:p>
      </dsp:txBody>
      <dsp:txXfrm>
        <a:off x="1666520" y="4011275"/>
        <a:ext cx="5174246" cy="932854"/>
      </dsp:txXfrm>
    </dsp:sp>
    <dsp:sp modelId="{096C5B31-004A-4C04-8BFC-74909571D6FC}">
      <dsp:nvSpPr>
        <dsp:cNvPr id="0" name=""/>
        <dsp:cNvSpPr/>
      </dsp:nvSpPr>
      <dsp:spPr>
        <a:xfrm>
          <a:off x="3700150" y="1702770"/>
          <a:ext cx="1399282" cy="1399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b="1" kern="1200" dirty="0" smtClean="0"/>
            <a:t>סלסילות </a:t>
          </a:r>
          <a:r>
            <a:rPr lang="en-US" sz="2100" kern="1200" dirty="0" smtClean="0"/>
            <a:t>PET</a:t>
          </a:r>
          <a:r>
            <a:rPr lang="he-IL" sz="2100" b="1" kern="1200" dirty="0" smtClean="0"/>
            <a:t> של פירות </a:t>
          </a:r>
          <a:endParaRPr lang="he-IL" sz="2100" kern="1200" dirty="0"/>
        </a:p>
      </dsp:txBody>
      <dsp:txXfrm>
        <a:off x="3700150" y="1702770"/>
        <a:ext cx="1399282" cy="1399282"/>
      </dsp:txXfrm>
    </dsp:sp>
    <dsp:sp modelId="{3CE3A4EB-C8CC-4961-A32D-A65BD82364C9}">
      <dsp:nvSpPr>
        <dsp:cNvPr id="0" name=""/>
        <dsp:cNvSpPr/>
      </dsp:nvSpPr>
      <dsp:spPr>
        <a:xfrm>
          <a:off x="2698886" y="652998"/>
          <a:ext cx="1399282" cy="1399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קלטות וידיאו</a:t>
          </a:r>
          <a:endParaRPr lang="he-IL" sz="2100" kern="1200" dirty="0"/>
        </a:p>
      </dsp:txBody>
      <dsp:txXfrm>
        <a:off x="2698886" y="652998"/>
        <a:ext cx="1399282" cy="1399282"/>
      </dsp:txXfrm>
    </dsp:sp>
    <dsp:sp modelId="{74956300-0612-4EBE-A9DC-401ABFF71851}">
      <dsp:nvSpPr>
        <dsp:cNvPr id="0" name=""/>
        <dsp:cNvSpPr/>
      </dsp:nvSpPr>
      <dsp:spPr>
        <a:xfrm>
          <a:off x="4129263" y="314682"/>
          <a:ext cx="1399282" cy="1399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שקיות פלסטיק</a:t>
          </a:r>
          <a:endParaRPr lang="he-IL" sz="2100" kern="1200" dirty="0"/>
        </a:p>
      </dsp:txBody>
      <dsp:txXfrm>
        <a:off x="4129263" y="314682"/>
        <a:ext cx="1399282" cy="1399282"/>
      </dsp:txXfrm>
    </dsp:sp>
    <dsp:sp modelId="{DE1E1778-7D29-46F4-8B48-A3A72D242088}">
      <dsp:nvSpPr>
        <dsp:cNvPr id="0" name=""/>
        <dsp:cNvSpPr/>
      </dsp:nvSpPr>
      <dsp:spPr>
        <a:xfrm>
          <a:off x="2076983" y="31095"/>
          <a:ext cx="4353321" cy="34826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CBA2C9-D0FE-4446-8A73-7B5F5298F988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1693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6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EFC633-A1E1-432A-B4DE-920E4FE3F0D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עיקר עבודת המיחזור (ולמעשה, שימוש חוזר)</a:t>
            </a:r>
            <a:r>
              <a:rPr lang="he-IL" baseline="0" dirty="0" smtClean="0"/>
              <a:t> </a:t>
            </a:r>
            <a:r>
              <a:rPr lang="he-IL" dirty="0" smtClean="0"/>
              <a:t>היא עם חומרים בלתי מתכלים או שיתכלו</a:t>
            </a:r>
            <a:r>
              <a:rPr lang="he-IL" baseline="0" dirty="0" smtClean="0"/>
              <a:t> בעוד כמה עשרות או מאות שנים. שקיות, קלטות וסלסילות </a:t>
            </a:r>
            <a:r>
              <a:rPr lang="en-US" baseline="0" dirty="0" smtClean="0"/>
              <a:t>PET</a:t>
            </a:r>
            <a:r>
              <a:rPr lang="he-IL" baseline="0" dirty="0" smtClean="0"/>
              <a:t> הולכות להטמנה! כשהן מתפרקות הן מאד מזהמות את הסביבה.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ניתן לראות בתמונה הימנית פרחי עיתון מכתבי עת צבעוניים לקישוט מתנות וגם סבון-דובון צבעוני משאריות סבון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נא לא לנסות להדליק נרות על דאס כי החומר נחרך מחום הנרות!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הגישור על הפער הבין-דורי היה פשוט מקסים- הסבתא עוזרת לילדי ביה"ס בהבנת שיטת הסריגה וילדי ביה"ס עוזרים</a:t>
            </a:r>
            <a:r>
              <a:rPr lang="he-IL" baseline="0" dirty="0" smtClean="0"/>
              <a:t> לה בחזרה בגזירה.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תשאלו את אלירן שלמד בבי"ס יהודה הלוי בנתניה. דווקא תיק שהוא</a:t>
            </a:r>
            <a:r>
              <a:rPr lang="he-IL" baseline="0" dirty="0" smtClean="0"/>
              <a:t> סרג הוכנס לכתבה עלי בעיתון...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 smtClean="0"/>
              <a:t>שיתוף פעולה </a:t>
            </a:r>
            <a:r>
              <a:rPr lang="he-IL" sz="1200" dirty="0" smtClean="0"/>
              <a:t>בעת סיעור המוחות וגם בעבודה עצמה! </a:t>
            </a:r>
            <a:r>
              <a:rPr lang="he-IL" b="1" dirty="0" smtClean="0"/>
              <a:t>כן, היא הסבתא שלו ! </a:t>
            </a:r>
            <a:r>
              <a:rPr lang="he-IL" b="0" dirty="0" smtClean="0"/>
              <a:t>הם במקרה נפגשו יחד בפעילות משותפת של מיחזור בכיף לתלמידים ולגמלאים ברמת גן.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לא בשבת, </a:t>
            </a:r>
            <a:r>
              <a:rPr lang="he-IL" smtClean="0"/>
              <a:t>באתר שלי המיחזור </a:t>
            </a:r>
            <a:r>
              <a:rPr lang="he-IL" dirty="0" smtClean="0"/>
              <a:t>מתחבא בתוך "תוכניות חינוכיות".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את</a:t>
            </a:r>
            <a:r>
              <a:rPr lang="he-IL" baseline="0" dirty="0" smtClean="0"/>
              <a:t> הכובע שחובשת הילדה סרגה תלמידת כתתה (</a:t>
            </a:r>
            <a:r>
              <a:rPr lang="he-IL" baseline="0" dirty="0" err="1" smtClean="0"/>
              <a:t>ו'2</a:t>
            </a:r>
            <a:r>
              <a:rPr lang="he-IL" baseline="0" dirty="0" smtClean="0"/>
              <a:t> מבי"ס נטעים) כולל הפרח המדליק ללא עזרה ממני בכלל.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בתמונה משמאל למעלה- גבר דתי פרסי עם זקן נהנה ועד מהרה מתמכר לסריגת פלסטיק. פרסים נהנים הכי הרבה</a:t>
            </a:r>
            <a:r>
              <a:rPr lang="he-IL" baseline="0" dirty="0" smtClean="0"/>
              <a:t> כי חומרי הגלם הם חינם.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לא רק שקיות: וילונות אמבט, מטריות, שרוכים, בלוני הליום, </a:t>
            </a:r>
            <a:r>
              <a:rPr lang="he-IL" smtClean="0"/>
              <a:t>בגדי פליס </a:t>
            </a:r>
            <a:r>
              <a:rPr lang="he-IL" dirty="0" err="1" smtClean="0"/>
              <a:t>וכו</a:t>
            </a:r>
            <a:r>
              <a:rPr lang="he-IL" dirty="0" smtClean="0"/>
              <a:t>'.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שימו לב- הדתי הפרסי שוב</a:t>
            </a:r>
            <a:r>
              <a:rPr lang="he-IL" baseline="0" dirty="0" smtClean="0"/>
              <a:t> מככב! הוא סבור שסגול מאד הולם אותו. קוראים לו ישי גבאי והוא ממחזר מתכת מוכשר ביותר שגר </a:t>
            </a:r>
            <a:r>
              <a:rPr lang="he-IL" baseline="0" smtClean="0"/>
              <a:t>ליד ירושלים.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למה אין תמונה של חגורה? כי גנבו/לקחו לי אותה באחת</a:t>
            </a:r>
            <a:r>
              <a:rPr lang="he-IL" baseline="0" dirty="0" smtClean="0"/>
              <a:t> התערוכות.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למרות שמדובר בד"כ בלק ישן או יבש הבנות לא התאפקו ו... השתמשו בו למריחת ציפורניהן. חלק מהילדים החליטו לשלב טיפקס והעיטורים לסרט</a:t>
            </a:r>
            <a:r>
              <a:rPr lang="he-IL" baseline="0" dirty="0" smtClean="0"/>
              <a:t> יצאו יפים עוד יותר.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יוּסרה היא סטודנטית במכללת 'אחווה' שהורידה צמיד</a:t>
            </a:r>
            <a:r>
              <a:rPr lang="he-IL" baseline="0" dirty="0" smtClean="0"/>
              <a:t> סגול ויפה שלה, חיברה למובייל שעבדה עליו זמן רב בשקדנות, ונתנה לי אותו במתנה!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זה לא נהרס</a:t>
            </a:r>
            <a:r>
              <a:rPr lang="he-IL" baseline="0" dirty="0" smtClean="0"/>
              <a:t> בגשם, ולכן משתלם ליצור קישוטי סוכה מ- </a:t>
            </a:r>
            <a:r>
              <a:rPr lang="en-US" baseline="0" dirty="0" smtClean="0"/>
              <a:t>PET</a:t>
            </a:r>
            <a:r>
              <a:rPr lang="he-IL" baseline="0" dirty="0" smtClean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C633-A1E1-432A-B4DE-920E4FE3F0DB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DD6B1D-4FE3-4123-9F27-65E06EA41992}" type="datetimeFigureOut">
              <a:rPr lang="he-IL" smtClean="0"/>
              <a:pPr/>
              <a:t>י"א/אייר/תשע"ד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8744C0-12C4-4647-B6FA-57433100F37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40544" y="1772816"/>
            <a:ext cx="8603456" cy="1656184"/>
          </a:xfrm>
        </p:spPr>
        <p:txBody>
          <a:bodyPr>
            <a:normAutofit/>
          </a:bodyPr>
          <a:lstStyle/>
          <a:p>
            <a:r>
              <a:rPr lang="he-IL" sz="88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5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ז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ו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ר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כ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</a:t>
            </a:r>
            <a:r>
              <a:rPr lang="he-IL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43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ף</a:t>
            </a:r>
            <a:endParaRPr lang="he-IL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43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062912" cy="2376264"/>
          </a:xfrm>
        </p:spPr>
        <p:txBody>
          <a:bodyPr>
            <a:normAutofit fontScale="25000" lnSpcReduction="20000"/>
          </a:bodyPr>
          <a:lstStyle/>
          <a:p>
            <a:r>
              <a:rPr lang="he-IL" sz="16000" b="1" dirty="0" smtClean="0">
                <a:solidFill>
                  <a:schemeClr val="tx1"/>
                </a:solidFill>
              </a:rPr>
              <a:t>אפשרויות מיחזור ויצירות נבחרות*</a:t>
            </a: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3500" b="1" dirty="0" smtClean="0">
              <a:solidFill>
                <a:schemeClr val="tx1"/>
              </a:solidFill>
            </a:endParaRPr>
          </a:p>
          <a:p>
            <a:endParaRPr lang="he-IL" sz="9600" b="1" dirty="0" smtClean="0">
              <a:solidFill>
                <a:schemeClr val="tx1"/>
              </a:solidFill>
            </a:endParaRPr>
          </a:p>
          <a:p>
            <a:endParaRPr lang="he-IL" sz="9600" b="1" dirty="0" smtClean="0">
              <a:solidFill>
                <a:schemeClr val="tx1"/>
              </a:solidFill>
            </a:endParaRPr>
          </a:p>
          <a:p>
            <a:r>
              <a:rPr lang="he-IL" sz="9600" b="1" dirty="0" smtClean="0">
                <a:solidFill>
                  <a:schemeClr val="tx1"/>
                </a:solidFill>
              </a:rPr>
              <a:t>         *את הפחות נבחרות אני מוכרת </a:t>
            </a:r>
            <a:endParaRPr lang="he-IL" sz="9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sigi\שולחן העבודה\תיק לברושור ולאת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שימושים נוספים בפלסטיק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330064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פונפונים מפונפנים בשלל צבעים (השחור- מסלילי וידיאו)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5122" name="Picture 2" descr="C:\Documents and Settings\sigi\My Documents\My Pictures\אוקטובר 2010\דוגמנית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5652120" cy="4509120"/>
          </a:xfrm>
          <a:prstGeom prst="cube">
            <a:avLst/>
          </a:prstGeom>
          <a:noFill/>
        </p:spPr>
      </p:pic>
      <p:pic>
        <p:nvPicPr>
          <p:cNvPr id="1028" name="Picture 4" descr="C:\Documents and Settings\sigi\My Documents\My Pictures\פינת ליטוף מלכה חנוכה ובת מצוה ספיר\פונפוני נטעי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3840427" cy="28803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advTm="5890">
    <p:wipe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399032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תמונת פלסטיק ווידיאו - הילדים יצירתיים לפחות כמו חנוך פיבן!</a:t>
            </a:r>
            <a:endParaRPr lang="he-IL" dirty="0"/>
          </a:p>
        </p:txBody>
      </p:sp>
      <p:pic>
        <p:nvPicPr>
          <p:cNvPr id="3074" name="Picture 2" descr="C:\Documents and Settings\sigi\My Documents\My Pictures\תמונת פלסטיק וווידיאו טל פאר מנטעים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094948" y="1844824"/>
            <a:ext cx="6681146" cy="5013176"/>
          </a:xfrm>
          <a:prstGeom prst="roundRect">
            <a:avLst/>
          </a:prstGeom>
          <a:noFill/>
        </p:spPr>
      </p:pic>
    </p:spTree>
  </p:cSld>
  <p:clrMapOvr>
    <a:masterClrMapping/>
  </p:clrMapOvr>
  <p:transition advTm="5891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836712"/>
          </a:xfrm>
        </p:spPr>
        <p:txBody>
          <a:bodyPr/>
          <a:lstStyle/>
          <a:p>
            <a:pPr algn="ctr"/>
            <a:r>
              <a:rPr lang="he-IL" dirty="0" smtClean="0"/>
              <a:t>שימושים מקוריים בקלטות הוידיאו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r>
              <a:rPr lang="he-IL" dirty="0" smtClean="0"/>
              <a:t>אופניים</a:t>
            </a:r>
          </a:p>
          <a:p>
            <a:r>
              <a:rPr lang="he-IL" dirty="0" smtClean="0"/>
              <a:t>יו-</a:t>
            </a:r>
            <a:r>
              <a:rPr lang="he-IL" dirty="0" err="1" smtClean="0"/>
              <a:t>יו</a:t>
            </a:r>
            <a:r>
              <a:rPr lang="he-IL" dirty="0" smtClean="0"/>
              <a:t> צבעוני</a:t>
            </a:r>
          </a:p>
          <a:p>
            <a:r>
              <a:rPr lang="he-IL" dirty="0" smtClean="0"/>
              <a:t>שרשראות</a:t>
            </a:r>
          </a:p>
          <a:p>
            <a:r>
              <a:rPr lang="he-IL" dirty="0" smtClean="0"/>
              <a:t>צמידים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1026" name="Picture 2" descr="C:\Documents and Settings\sigi\My Documents\My Documents\My Pictures\תערוכת אופק ירוק\Photo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836712"/>
            <a:ext cx="3384375" cy="2749805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  <p:pic>
        <p:nvPicPr>
          <p:cNvPr id="7" name="תמונה 6" descr="C:\Documents and Settings\user\My Documents\My Pictures\מקלעות מאי\Photo02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556792"/>
            <a:ext cx="2376264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1029" name="Picture 5" descr="C:\Documents and Settings\sigi\My Documents\My Pictures\אוקטובר מאשפה לחגיגה ואילת  2010\הפנינג מאשפה לחגיגה\צמיד מחרוזי קלטות וידיאו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3556" y="5445224"/>
            <a:ext cx="2670444" cy="1412776"/>
          </a:xfrm>
          <a:prstGeom prst="rect">
            <a:avLst/>
          </a:prstGeom>
          <a:noFill/>
        </p:spPr>
      </p:pic>
      <p:pic>
        <p:nvPicPr>
          <p:cNvPr id="1030" name="Picture 6" descr="C:\Documents and Settings\sigi\My Documents\My Pictures\נטעים\יויו מקושט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483768" y="4581128"/>
            <a:ext cx="3035829" cy="2276872"/>
          </a:xfrm>
          <a:prstGeom prst="rect">
            <a:avLst/>
          </a:prstGeom>
          <a:noFill/>
        </p:spPr>
      </p:pic>
      <p:pic>
        <p:nvPicPr>
          <p:cNvPr id="1031" name="Picture 7" descr="C:\Documents and Settings\sigi\My Documents\My Pictures\נטעים\עמליה ויויו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2497434" cy="2708920"/>
          </a:xfrm>
          <a:prstGeom prst="rect">
            <a:avLst/>
          </a:prstGeom>
          <a:noFill/>
        </p:spPr>
      </p:pic>
      <p:pic>
        <p:nvPicPr>
          <p:cNvPr id="1028" name="Picture 4" descr="C:\Documents and Settings\sigi\My Documents\My Pictures\אוקטובר מאשפה לחגיגה ואילת  2010\הפנינג מאשפה לחגיגה\Photo012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4048" y="3140968"/>
            <a:ext cx="2376264" cy="247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281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תיבת הפתעות/אוצרות, קופסת ממתקים, קופסה לטישו או קופה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14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530" dirty="0" smtClean="0"/>
              <a:t>את התיבה מקשטים בחלקי בובות ובבובות של ביצי הפתעה, ובכל מיני פיצ'פקס כמו חרוזים, פרחים וקלקר.</a:t>
            </a:r>
            <a:endParaRPr lang="he-IL" sz="2530" dirty="0"/>
          </a:p>
        </p:txBody>
      </p:sp>
      <p:pic>
        <p:nvPicPr>
          <p:cNvPr id="6147" name="Picture 3" descr="C:\Documents and Settings\sigi\My Documents\My Pictures\פברואר 2010\Phot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43982"/>
            <a:ext cx="3779913" cy="2249113"/>
          </a:xfrm>
          <a:prstGeom prst="rect">
            <a:avLst/>
          </a:prstGeom>
          <a:noFill/>
        </p:spPr>
      </p:pic>
      <p:pic>
        <p:nvPicPr>
          <p:cNvPr id="6148" name="Picture 4" descr="C:\Documents and Settings\sigi\My Documents\My Pictures\פברואר 2010\Photo00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" y="4320630"/>
            <a:ext cx="7020272" cy="2537370"/>
          </a:xfrm>
          <a:prstGeom prst="rect">
            <a:avLst/>
          </a:prstGeom>
          <a:noFill/>
        </p:spPr>
      </p:pic>
      <p:pic>
        <p:nvPicPr>
          <p:cNvPr id="6" name="Picture 2" descr="C:\Documents and Settings\sigi\My Documents\My Pictures\סבוץ ופרפרים\קלטת כקופסת טישו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92896"/>
            <a:ext cx="3275856" cy="224086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advTm="7672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0"/>
            <a:ext cx="9001000" cy="1484784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סרטים ייחודיים לעטיפת מתנות מסלילי וידיאו ולק צבעוני או מדבקות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שוש</a:t>
            </a:r>
            <a:endParaRPr lang="he-IL" dirty="0"/>
          </a:p>
        </p:txBody>
      </p:sp>
      <p:pic>
        <p:nvPicPr>
          <p:cNvPr id="1027" name="Picture 3" descr="C:\Documents and Settings\sigi\My Documents\My Pictures\אפריל מאי 2011\Photo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635895" cy="2059884"/>
          </a:xfrm>
          <a:prstGeom prst="hexagon">
            <a:avLst/>
          </a:prstGeom>
          <a:noFill/>
        </p:spPr>
      </p:pic>
      <p:pic>
        <p:nvPicPr>
          <p:cNvPr id="1028" name="Picture 4" descr="C:\Documents and Settings\sigi\My Documents\My Pictures\אפריל מאי 2011\Photo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1" y="1988840"/>
            <a:ext cx="4320479" cy="3240360"/>
          </a:xfrm>
          <a:prstGeom prst="flowChartManualOperation">
            <a:avLst/>
          </a:prstGeom>
          <a:noFill/>
        </p:spPr>
      </p:pic>
      <p:pic>
        <p:nvPicPr>
          <p:cNvPr id="1026" name="Picture 2" descr="C:\Documents and Settings\sigi\My Documents\My Pictures\אפריל מאי 2011\Photo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1949651" y="2075411"/>
            <a:ext cx="2832938" cy="6732240"/>
          </a:xfrm>
          <a:prstGeom prst="rect">
            <a:avLst/>
          </a:prstGeom>
          <a:noFill/>
        </p:spPr>
      </p:pic>
    </p:spTree>
  </p:cSld>
  <p:clrMapOvr>
    <a:masterClrMapping/>
  </p:clrMapOvr>
  <p:transition advTm="6079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he-IL" sz="3600" dirty="0" smtClean="0"/>
              <a:t>אינסוף אפשרויות יצירה מסלסילות הפירות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he-IL" dirty="0" smtClean="0"/>
              <a:t>פרפרי ויטראז' לנעיצה על שיפוד בעציץ - מתאים במיוחד לט"ו בשבט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2053" name="Picture 5" descr="C:\Documents and Settings\sigi\My Documents\My Pictures\אפריל מאי 2011\Photo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594" y="3501008"/>
            <a:ext cx="2345406" cy="3356992"/>
          </a:xfrm>
          <a:prstGeom prst="round2DiagRect">
            <a:avLst/>
          </a:prstGeom>
          <a:noFill/>
        </p:spPr>
      </p:pic>
      <p:pic>
        <p:nvPicPr>
          <p:cNvPr id="2055" name="Picture 7" descr="C:\Documents and Settings\sigi\My Documents\My Pictures\נטעים\פרפר קש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2529583" cy="3240360"/>
          </a:xfrm>
          <a:prstGeom prst="ellipse">
            <a:avLst/>
          </a:prstGeom>
          <a:noFill/>
        </p:spPr>
      </p:pic>
      <p:pic>
        <p:nvPicPr>
          <p:cNvPr id="4" name="Picture 2" descr="C:\Documents and Settings\sigi\My Documents\My Pictures\אוקטובר מאשפה לחגיגה ואילת  2010\הפנינג מאשפה לחגיגה\Photo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9" y="2258870"/>
            <a:ext cx="4440493" cy="3330370"/>
          </a:xfrm>
          <a:prstGeom prst="bevel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advTm="6781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he-IL" dirty="0" smtClean="0"/>
              <a:t>פרפרי ויטראז' לחלון 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2054" name="Picture 6" descr="C:\Documents and Settings\sigi\My Documents\My Pictures\נטעים\פרפר נטעי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7260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2056" name="Picture 8" descr="C:\Documents and Settings\sigi\My Documents\My Pictures\סבוץ ופרפרים\פרפרים מסלסילות פלסטיק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838" y="2924944"/>
            <a:ext cx="4319162" cy="393305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026" name="Picture 2" descr="C:\Documents and Settings\sigi\My Documents\My Pictures\סבוץ ופרפרים\PET פרפרי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 rot="10800000" flipH="1" flipV="1">
            <a:off x="0" y="4347102"/>
            <a:ext cx="3347864" cy="2510898"/>
          </a:xfrm>
          <a:prstGeom prst="roundRect">
            <a:avLst/>
          </a:prstGeom>
          <a:noFill/>
        </p:spPr>
      </p:pic>
    </p:spTree>
  </p:cSld>
  <p:clrMapOvr>
    <a:masterClrMapping/>
  </p:clrMapOvr>
  <p:transition advTm="4938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6048672"/>
          </a:xfrm>
        </p:spPr>
        <p:txBody>
          <a:bodyPr/>
          <a:lstStyle/>
          <a:p>
            <a:r>
              <a:rPr lang="he-IL" dirty="0" smtClean="0"/>
              <a:t>מובייל פרפרי ויטראז'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(בשילוב סלילי וידיאו ריקים)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r>
              <a:rPr lang="he-IL" dirty="0" smtClean="0"/>
              <a:t>מובייל </a:t>
            </a:r>
            <a:r>
              <a:rPr lang="en-US" dirty="0" smtClean="0"/>
              <a:t>Angry Birds</a:t>
            </a:r>
            <a:endParaRPr lang="he-IL" dirty="0" smtClean="0"/>
          </a:p>
          <a:p>
            <a:pPr>
              <a:buNone/>
            </a:pPr>
            <a:endParaRPr lang="he-IL" dirty="0" smtClean="0"/>
          </a:p>
          <a:p>
            <a:endParaRPr lang="he-IL" dirty="0"/>
          </a:p>
        </p:txBody>
      </p:sp>
      <p:pic>
        <p:nvPicPr>
          <p:cNvPr id="4" name="Picture 3" descr="C:\Documents and Settings\sigi\My Documents\My Pictures\נובמבר 2010 חנוכה\יוסרה והמובייל30.11.10 מכווץ לא.jpg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4067944" cy="379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sigi\My Documents\My Pictures\נטעים\נטעים מאי\Photo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87579"/>
            <a:ext cx="3707904" cy="367042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9" descr="C:\Documents and Settings\sigi\My Documents\My Pictures\ינואר 2011\נתיב זבולון\נתיב זבולון במודיעין 16.1.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1835696" cy="1991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203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196752"/>
          </a:xfrm>
        </p:spPr>
        <p:txBody>
          <a:bodyPr/>
          <a:lstStyle/>
          <a:p>
            <a:pPr algn="ctr"/>
            <a:r>
              <a:rPr lang="he-IL" dirty="0" smtClean="0"/>
              <a:t>ויטראז'ים נושאיים - ראש השנה וסוכות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רימונים, פרפרים וקשת בענן לקישוט הסוכה</a:t>
            </a:r>
            <a:endParaRPr lang="he-IL" dirty="0"/>
          </a:p>
        </p:txBody>
      </p:sp>
      <p:pic>
        <p:nvPicPr>
          <p:cNvPr id="8194" name="Picture 2" descr="C:\Documents and Settings\sigi\My Documents\My Pictures\ינואר 2011\הפנינג שוק נתניה 21.1.1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b="-374"/>
          <a:stretch>
            <a:fillRect/>
          </a:stretch>
        </p:blipFill>
        <p:spPr bwMode="auto">
          <a:xfrm>
            <a:off x="5220072" y="2313713"/>
            <a:ext cx="3923928" cy="4562707"/>
          </a:xfrm>
          <a:prstGeom prst="snip2DiagRect">
            <a:avLst>
              <a:gd name="adj1" fmla="val 209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Documents and Settings\sigi\My Documents\My Pictures\נטעים\קשת בענן של גאיה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1412776"/>
            <a:ext cx="249627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0" y="3279313"/>
            <a:ext cx="4788024" cy="3578687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94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ויטראז'ים נושאיים – סמלי חג החנוכה</a:t>
            </a:r>
          </a:p>
        </p:txBody>
      </p:sp>
      <p:pic>
        <p:nvPicPr>
          <p:cNvPr id="7171" name="Picture 3" descr="C:\Documents and Settings\sigi\My Documents\My Pictures\נובמבר 2010 חנוכה\מור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2698062" cy="3524383"/>
          </a:xfrm>
          <a:prstGeom prst="round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7172" name="Picture 4" descr="C:\Documents and Settings\sigi\My Documents\My Pictures\נובמבר 2010 חנוכה\נטעים 2 מגה 1.12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436096" cy="2918986"/>
          </a:xfrm>
          <a:prstGeom prst="roundRect">
            <a:avLst/>
          </a:prstGeom>
          <a:noFill/>
        </p:spPr>
      </p:pic>
      <p:pic>
        <p:nvPicPr>
          <p:cNvPr id="7173" name="Picture 5" descr="C:\Documents and Settings\sigi\My Documents\My Pictures\פינת ליטוף מלכה חנוכה ובת מצוה ספיר\ויטראז חנוכה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057800"/>
            <a:ext cx="352839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594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dirty="0" smtClean="0"/>
              <a:t>מה ניתן למחזר? כמעט הכל! </a:t>
            </a:r>
            <a:r>
              <a:rPr lang="he-IL" b="1" dirty="0" smtClean="0"/>
              <a:t>חומרים שלא ניתן למחזר </a:t>
            </a:r>
            <a:r>
              <a:rPr lang="he-IL" dirty="0" smtClean="0"/>
              <a:t>הם העיקריים: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51520" y="1882775"/>
          <a:ext cx="8507288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7203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24744"/>
          </a:xfrm>
        </p:spPr>
        <p:txBody>
          <a:bodyPr/>
          <a:lstStyle/>
          <a:p>
            <a:pPr algn="ctr"/>
            <a:r>
              <a:rPr lang="he-IL" dirty="0" smtClean="0"/>
              <a:t>עוד שימושים לסלסילות הפירות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he-IL" dirty="0" smtClean="0"/>
              <a:t>סלסילה של ענבים הפכה למשלוח מנות מעוצב וצבעוני לפורים</a:t>
            </a:r>
          </a:p>
          <a:p>
            <a:r>
              <a:rPr lang="he-IL" dirty="0" smtClean="0"/>
              <a:t>או לתמונה לחדר ילדים</a:t>
            </a:r>
            <a:endParaRPr lang="he-IL" dirty="0"/>
          </a:p>
        </p:txBody>
      </p:sp>
      <p:pic>
        <p:nvPicPr>
          <p:cNvPr id="6146" name="Picture 2" descr="C:\Documents and Settings\sigi\My Documents\My Pictures\נטעים\Photo01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2420888"/>
            <a:ext cx="4536505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Documents and Settings\sigi\My Documents\My Pictures\נטעים\מובייל ויטראז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24128" y="3140968"/>
            <a:ext cx="1944216" cy="3580138"/>
          </a:xfrm>
          <a:prstGeom prst="hexagon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765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412776"/>
          </a:xfrm>
        </p:spPr>
        <p:txBody>
          <a:bodyPr>
            <a:noAutofit/>
          </a:bodyPr>
          <a:lstStyle/>
          <a:p>
            <a:pPr algn="ctr"/>
            <a:r>
              <a:rPr lang="he-IL" dirty="0" smtClean="0"/>
              <a:t>הכנת סבונים מעוצבים </a:t>
            </a:r>
            <a:r>
              <a:rPr lang="en-US" sz="3200" dirty="0" smtClean="0">
                <a:cs typeface="David" pitchFamily="2" charset="-79"/>
              </a:rPr>
              <a:t/>
            </a:r>
            <a:br>
              <a:rPr lang="en-US" sz="3200" dirty="0" smtClean="0">
                <a:cs typeface="David" pitchFamily="2" charset="-79"/>
              </a:rPr>
            </a:br>
            <a:endParaRPr lang="he-IL" sz="3200" dirty="0"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dirty="0" smtClean="0"/>
              <a:t>שימוש במגררת (פומפייה) ובחותכני</a:t>
            </a:r>
          </a:p>
          <a:p>
            <a:pPr>
              <a:buNone/>
            </a:pPr>
            <a:r>
              <a:rPr lang="he-IL" dirty="0" smtClean="0"/>
              <a:t>עוגיות בצורות שונות להכנת סבונים </a:t>
            </a:r>
          </a:p>
          <a:p>
            <a:pPr>
              <a:buNone/>
            </a:pPr>
            <a:r>
              <a:rPr lang="he-IL" dirty="0" smtClean="0"/>
              <a:t>משאריות סבון או מסבוני בתי המלון</a:t>
            </a:r>
            <a:endParaRPr lang="he-IL" dirty="0"/>
          </a:p>
        </p:txBody>
      </p:sp>
      <p:pic>
        <p:nvPicPr>
          <p:cNvPr id="1026" name="Picture 2" descr="C:\Documents and Settings\sigi\My Documents\My Pictures\נטעים\Photo03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180528" y="1196752"/>
            <a:ext cx="3456384" cy="25922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27" name="Picture 3" descr="C:\Documents and Settings\sigi\My Documents\My Pictures\נטעים\סבון תרנגול נטעים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4149080"/>
            <a:ext cx="2257433" cy="2708920"/>
          </a:xfrm>
          <a:prstGeom prst="rect">
            <a:avLst/>
          </a:prstGeom>
          <a:noFill/>
        </p:spPr>
      </p:pic>
      <p:pic>
        <p:nvPicPr>
          <p:cNvPr id="6" name="תמונה 5" descr="C:\Documents and Settings\user\My Documents\My Pictures\מקלעות מאי\סבונים2.jpg"/>
          <p:cNvPicPr/>
          <p:nvPr/>
        </p:nvPicPr>
        <p:blipFill>
          <a:blip r:embed="rId4" cstate="screen">
            <a:lum bright="6000" contrast="10000"/>
          </a:blip>
          <a:srcRect/>
          <a:stretch>
            <a:fillRect/>
          </a:stretch>
        </p:blipFill>
        <p:spPr bwMode="auto">
          <a:xfrm>
            <a:off x="6012160" y="4293096"/>
            <a:ext cx="3131840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sigi\My Documents\My Documents\My Pictures\תערוכת אופק ירוק\Photo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092746"/>
            <a:ext cx="3096344" cy="3765254"/>
          </a:xfrm>
          <a:prstGeom prst="ellipse">
            <a:avLst/>
          </a:prstGeom>
          <a:noFill/>
        </p:spPr>
      </p:pic>
    </p:spTree>
  </p:cSld>
  <p:clrMapOvr>
    <a:masterClrMapping/>
  </p:clrMapOvr>
  <p:transition advTm="6531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68760"/>
          </a:xfrm>
        </p:spPr>
        <p:txBody>
          <a:bodyPr>
            <a:normAutofit/>
          </a:bodyPr>
          <a:lstStyle/>
          <a:p>
            <a:pPr algn="r"/>
            <a:r>
              <a:rPr lang="he-IL" sz="3600" dirty="0" smtClean="0"/>
              <a:t>הכנת </a:t>
            </a:r>
            <a:r>
              <a:rPr lang="he-IL" sz="3600" b="1" dirty="0" smtClean="0"/>
              <a:t>סבוץ</a:t>
            </a:r>
            <a:r>
              <a:rPr lang="he-IL" sz="3600" dirty="0" smtClean="0"/>
              <a:t> = שאריות סבון + בוץ מים המלח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עם או בלי חותכני עוגיות</a:t>
            </a:r>
            <a:endParaRPr lang="he-IL" dirty="0"/>
          </a:p>
        </p:txBody>
      </p:sp>
      <p:pic>
        <p:nvPicPr>
          <p:cNvPr id="3074" name="Picture 2" descr="C:\Documents and Settings\sigi\My Documents\My Pictures\סבוץ ופרפרים\סבוץ תקרי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688679"/>
            <a:ext cx="4659192" cy="246040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" name="Picture 2" descr="C:\Documents and Settings\sigi\My Documents\My Pictures\סבוץ ופרפרים\סבוץ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76" y="4653136"/>
            <a:ext cx="4306263" cy="22048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5" name="Picture 3" descr="C:\Documents and Settings\sigi\My Documents\My Pictures\נטעים\Photo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5989" y="2276872"/>
            <a:ext cx="4444609" cy="333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907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1512168"/>
          </a:xfrm>
        </p:spPr>
        <p:txBody>
          <a:bodyPr>
            <a:noAutofit/>
          </a:bodyPr>
          <a:lstStyle/>
          <a:p>
            <a:pPr algn="ctr"/>
            <a:r>
              <a:rPr lang="he-IL" sz="3600" dirty="0" smtClean="0"/>
              <a:t>שימושים מקוריים בגרגרי ג'ל סיליקה צבועים בכל צבעי הקשת ובשברי זכוכית מחוף הים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e-IL" sz="3600" dirty="0" smtClean="0"/>
              <a:t>(בשילוב חימר/ דאס/ עיסת נייר)</a:t>
            </a:r>
            <a:endParaRPr lang="he-IL" sz="3600" dirty="0"/>
          </a:p>
        </p:txBody>
      </p:sp>
      <p:pic>
        <p:nvPicPr>
          <p:cNvPr id="1027" name="Picture 3" descr="C:\Documents and Settings\sigi\My Documents\My Pictures\נטעים\מרץ 2011\Photo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92954"/>
            <a:ext cx="2209858" cy="1965045"/>
          </a:xfrm>
          <a:prstGeom prst="snip2Same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sigi\My Documents\My Pictures\נטעים\מרץ 2011\שבת שלום מגרגרי גל סיליקה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4075256" cy="3434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sigi\My Documents\My Pictures\יולי 2010\Photo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916832"/>
            <a:ext cx="2952328" cy="341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985">
    <p:wheel spokes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ctr"/>
            <a:r>
              <a:rPr lang="he-IL" dirty="0" smtClean="0"/>
              <a:t>מה למדנו בינתיים?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618096"/>
          </a:xfrm>
        </p:spPr>
        <p:txBody>
          <a:bodyPr>
            <a:normAutofit/>
          </a:bodyPr>
          <a:lstStyle/>
          <a:p>
            <a:pPr algn="just"/>
            <a:r>
              <a:rPr lang="he-IL" sz="3200" b="1" dirty="0" smtClean="0"/>
              <a:t>הקטנת נפח האשפה </a:t>
            </a:r>
            <a:r>
              <a:rPr lang="he-IL" sz="3200" dirty="0" smtClean="0"/>
              <a:t>להטמנה – זהו חיסכון כפול: בעלויות נסיעה של משאיות אשפה ובזיהום </a:t>
            </a:r>
            <a:r>
              <a:rPr lang="he-IL" sz="3200" dirty="0" err="1" smtClean="0"/>
              <a:t>האויר</a:t>
            </a:r>
            <a:r>
              <a:rPr lang="he-IL" sz="3200" dirty="0" smtClean="0"/>
              <a:t> הנובע מכך, וגם בנפח האשפה המוטמנת. </a:t>
            </a:r>
          </a:p>
          <a:p>
            <a:pPr algn="just"/>
            <a:r>
              <a:rPr lang="he-IL" sz="3200" dirty="0" smtClean="0"/>
              <a:t>לראות את ה</a:t>
            </a:r>
            <a:r>
              <a:rPr lang="he-IL" sz="3200" b="1" dirty="0" smtClean="0">
                <a:solidFill>
                  <a:srgbClr val="CCCC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זהב</a:t>
            </a:r>
            <a:r>
              <a:rPr lang="he-IL" sz="3200" dirty="0" smtClean="0"/>
              <a:t> שניתן להפיק מאשפה, מבלי להוסיף עליה. </a:t>
            </a:r>
            <a:r>
              <a:rPr lang="he-IL" sz="3200" b="1" dirty="0" smtClean="0"/>
              <a:t>לראות את היופי בכל דבר</a:t>
            </a:r>
            <a:r>
              <a:rPr lang="he-IL" sz="3200" dirty="0" smtClean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he-IL" sz="3200" dirty="0" smtClean="0"/>
              <a:t>ולהבין שלפעמים זבל של אחד הוא אוצר עבור מישהו אחר. </a:t>
            </a:r>
          </a:p>
        </p:txBody>
      </p:sp>
      <p:pic>
        <p:nvPicPr>
          <p:cNvPr id="4098" name="Picture 2" descr="C:\Documents and Settings\sigi\My Documents\My Pictures\מרץ 2011\Photo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187955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2187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pPr algn="just"/>
            <a:r>
              <a:rPr lang="he-IL" sz="3200" dirty="0" smtClean="0"/>
              <a:t>פתאום מגלים שאנו </a:t>
            </a:r>
            <a:r>
              <a:rPr lang="he-IL" sz="3200" b="1" dirty="0" smtClean="0"/>
              <a:t>יצירתיים</a:t>
            </a:r>
            <a:r>
              <a:rPr lang="he-IL" sz="3200" dirty="0" smtClean="0"/>
              <a:t> הרבה יותר משחשבנו. </a:t>
            </a:r>
          </a:p>
          <a:p>
            <a:pPr algn="just"/>
            <a:r>
              <a:rPr lang="he-IL" sz="3200" b="1" dirty="0" smtClean="0"/>
              <a:t>תחושת הצלחה </a:t>
            </a:r>
            <a:r>
              <a:rPr lang="he-IL" sz="3200" dirty="0" smtClean="0"/>
              <a:t>מהירה וקלה שכל אחד יכול ללמוד – אפילו ילדים בעלי פיגור שכלי ו- </a:t>
            </a:r>
            <a:r>
              <a:rPr lang="en-US" sz="3200" dirty="0" smtClean="0"/>
              <a:t>PDD</a:t>
            </a:r>
            <a:r>
              <a:rPr lang="he-IL" sz="3200" dirty="0" smtClean="0"/>
              <a:t> !</a:t>
            </a:r>
          </a:p>
          <a:p>
            <a:pPr algn="just"/>
            <a:r>
              <a:rPr lang="he-IL" sz="3200" dirty="0" smtClean="0"/>
              <a:t>ילדים שמתקשים לשבת בשיעור רגיל הם אלה שמתחברים ביותר ליצירה בידיים! זה </a:t>
            </a:r>
            <a:r>
              <a:rPr lang="he-IL" sz="3200" b="1" dirty="0" smtClean="0"/>
              <a:t>מרגיע וממכר</a:t>
            </a:r>
            <a:r>
              <a:rPr lang="he-IL" sz="3200" dirty="0" smtClean="0"/>
              <a:t>... קשה להפסיק.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4" name="מציין מיקום תוכן 4" descr="C:\Documents and Settings\sigi\My Documents\My Pictures\אפריל מאי 2011\עצמאות 10.5.2000\Photo034.jpg"/>
          <p:cNvPicPr>
            <a:picLocks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3528" y="3573016"/>
            <a:ext cx="3528392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499992" y="3501008"/>
            <a:ext cx="3654341" cy="3230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1734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/>
          <a:lstStyle/>
          <a:p>
            <a:pPr algn="just"/>
            <a:r>
              <a:rPr lang="he-IL" sz="3200" dirty="0" smtClean="0"/>
              <a:t>מועיל במיוחד למי שמוגבל או מרותק לכסא גלגלים, ולמי שמרגיש חסר תועלת. ממש </a:t>
            </a:r>
            <a:r>
              <a:rPr lang="he-IL" sz="3200" b="1" dirty="0" smtClean="0"/>
              <a:t>ריפוי בעיסוק לכל גיל</a:t>
            </a:r>
            <a:r>
              <a:rPr lang="he-IL" sz="3200" dirty="0" smtClean="0"/>
              <a:t>.</a:t>
            </a:r>
          </a:p>
          <a:p>
            <a:pPr algn="just"/>
            <a:r>
              <a:rPr lang="he-IL" sz="3200" dirty="0" smtClean="0"/>
              <a:t>עבודה בזוגות או בקבוצות – </a:t>
            </a:r>
            <a:r>
              <a:rPr lang="he-IL" sz="3200" b="1" dirty="0" smtClean="0"/>
              <a:t>שיתוף פעולה. </a:t>
            </a:r>
            <a:r>
              <a:rPr lang="he-IL" dirty="0" smtClean="0"/>
              <a:t>מה</a:t>
            </a:r>
            <a:r>
              <a:rPr lang="he-IL" sz="3200" b="1" dirty="0" smtClean="0"/>
              <a:t> </a:t>
            </a:r>
            <a:r>
              <a:rPr lang="he-IL" sz="3200" dirty="0" smtClean="0"/>
              <a:t>הכי כיף? שיתוף מבורך של קשישים </a:t>
            </a:r>
            <a:r>
              <a:rPr lang="he-IL" dirty="0" smtClean="0"/>
              <a:t>וילדים!</a:t>
            </a:r>
            <a:endParaRPr lang="he-IL" dirty="0"/>
          </a:p>
        </p:txBody>
      </p:sp>
      <p:pic>
        <p:nvPicPr>
          <p:cNvPr id="4" name="Picture 2" descr="C:\Documents and Settings\sigi\My Documents\My Pictures\רמת גן אביב ירוק\ביס רמת אפעל ומועדון גמלאים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699792" y="3068960"/>
            <a:ext cx="4110299" cy="3601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219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למה אתם מחכים?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e-IL" dirty="0" smtClean="0"/>
              <a:t>התקשרו לסיגי והזמינו עוד היום סדנה ל:</a:t>
            </a:r>
          </a:p>
          <a:p>
            <a:r>
              <a:rPr lang="he-IL" dirty="0" smtClean="0"/>
              <a:t>מסיבה בגן הילדים</a:t>
            </a:r>
          </a:p>
          <a:p>
            <a:r>
              <a:rPr lang="he-IL" dirty="0" smtClean="0"/>
              <a:t>יום הולדת</a:t>
            </a:r>
          </a:p>
          <a:p>
            <a:r>
              <a:rPr lang="he-IL" dirty="0" smtClean="0"/>
              <a:t>בת מצווה</a:t>
            </a:r>
          </a:p>
          <a:p>
            <a:r>
              <a:rPr lang="he-IL" dirty="0" smtClean="0"/>
              <a:t>מסיבת הפתעה</a:t>
            </a:r>
          </a:p>
          <a:p>
            <a:r>
              <a:rPr lang="he-IL" dirty="0" smtClean="0"/>
              <a:t>חוג בית לקבוצת מבוגרים או ילדים</a:t>
            </a:r>
          </a:p>
          <a:p>
            <a:r>
              <a:rPr lang="he-IL" dirty="0" smtClean="0"/>
              <a:t>מועדון גמלאים או דיור מוגן</a:t>
            </a:r>
          </a:p>
          <a:p>
            <a:r>
              <a:rPr lang="he-IL" dirty="0" smtClean="0"/>
              <a:t>מדריכות משתקמים ב"יד שרה" ובכל מועדוני הריפוי בעיסוק</a:t>
            </a:r>
          </a:p>
          <a:p>
            <a:r>
              <a:rPr lang="he-IL" dirty="0" smtClean="0"/>
              <a:t>יום גיבוש ירוק לעובדי חברה או למשפחות עובדים</a:t>
            </a:r>
          </a:p>
          <a:p>
            <a:pPr>
              <a:buNone/>
            </a:pPr>
            <a:endParaRPr lang="he-IL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e-IL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נייד: 052-8332941       סיגי         אתר: 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www.sigi.co.il</a:t>
            </a:r>
            <a:endParaRPr lang="he-IL" sz="35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e-IL" dirty="0"/>
          </a:p>
        </p:txBody>
      </p:sp>
    </p:spTree>
  </p:cSld>
  <p:clrMapOvr>
    <a:masterClrMapping/>
  </p:clrMapOvr>
  <p:transition advTm="14625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76056" y="0"/>
            <a:ext cx="4248472" cy="1052736"/>
          </a:xfrm>
        </p:spPr>
        <p:txBody>
          <a:bodyPr>
            <a:normAutofit/>
          </a:bodyPr>
          <a:lstStyle/>
          <a:p>
            <a:pPr algn="just"/>
            <a:r>
              <a:rPr lang="he-IL" dirty="0" smtClean="0"/>
              <a:t>למי זה מתאים?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908720"/>
            <a:ext cx="8686800" cy="5544616"/>
          </a:xfrm>
        </p:spPr>
        <p:txBody>
          <a:bodyPr>
            <a:normAutofit/>
          </a:bodyPr>
          <a:lstStyle/>
          <a:p>
            <a:r>
              <a:rPr lang="he-IL" dirty="0" smtClean="0"/>
              <a:t>ילדי גן</a:t>
            </a:r>
          </a:p>
          <a:p>
            <a:r>
              <a:rPr lang="he-IL" dirty="0" smtClean="0"/>
              <a:t>תלמידי בי"ס יסודי</a:t>
            </a:r>
          </a:p>
          <a:p>
            <a:r>
              <a:rPr lang="he-IL" dirty="0" smtClean="0"/>
              <a:t>תלמידי חט"ב ותיכון</a:t>
            </a:r>
          </a:p>
          <a:p>
            <a:r>
              <a:rPr lang="he-IL" dirty="0" smtClean="0"/>
              <a:t>חיילים </a:t>
            </a:r>
            <a:r>
              <a:rPr lang="he-IL" sz="2800" dirty="0" smtClean="0"/>
              <a:t>(וכיתתו רוביהם למסרגות</a:t>
            </a:r>
            <a:r>
              <a:rPr lang="he-IL" dirty="0" smtClean="0"/>
              <a:t>)</a:t>
            </a:r>
          </a:p>
          <a:p>
            <a:r>
              <a:rPr lang="he-IL" dirty="0" smtClean="0"/>
              <a:t>סטודנטים</a:t>
            </a:r>
          </a:p>
          <a:p>
            <a:r>
              <a:rPr lang="he-IL" dirty="0" smtClean="0"/>
              <a:t>הורים וסבים</a:t>
            </a:r>
          </a:p>
        </p:txBody>
      </p:sp>
      <p:pic>
        <p:nvPicPr>
          <p:cNvPr id="5128" name="Picture 8" descr="C:\Documents and Settings\sigi\My Documents\My Pictures\ינואר 2011\נתיב זבולון\הפנינג מיחזור בביס נתיב זבולון מודיעין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380312" y="4530564"/>
            <a:ext cx="1763688" cy="2327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7" descr="C:\Documents and Settings\sigi\My Documents\My Pictures\נובמבר 2010 חנוכה\שרשרות מחרוזי וידיאו וסריגת פלסטיק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437112"/>
            <a:ext cx="4818156" cy="2420888"/>
          </a:xfrm>
          <a:prstGeom prst="rect">
            <a:avLst/>
          </a:prstGeom>
          <a:noFill/>
        </p:spPr>
      </p:pic>
      <p:pic>
        <p:nvPicPr>
          <p:cNvPr id="9" name="Picture 2" descr="C:\Documents and Settings\sigi\My Documents\My Pictures\נטעים\שקד השילוני וכובע פלסטיק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0" y="4795745"/>
            <a:ext cx="1907704" cy="206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-108520" y="234888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43808" cy="2385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אליפסה 9"/>
          <p:cNvSpPr/>
          <p:nvPr/>
        </p:nvSpPr>
        <p:spPr>
          <a:xfrm>
            <a:off x="251520" y="3212976"/>
            <a:ext cx="936104" cy="9361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חץ ימינה 14"/>
          <p:cNvSpPr/>
          <p:nvPr/>
        </p:nvSpPr>
        <p:spPr>
          <a:xfrm>
            <a:off x="3635896" y="53732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חץ ימינה 15"/>
          <p:cNvSpPr/>
          <p:nvPr/>
        </p:nvSpPr>
        <p:spPr>
          <a:xfrm>
            <a:off x="2267744" y="558924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8516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r>
              <a:rPr lang="he-IL" dirty="0" smtClean="0"/>
              <a:t>חילונים, מסורתיים,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דתיים עם או בלי זקן,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חרדים,  ערבים, דרוזים,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נוצרים, צ'רקסים, רומנים,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עובדים זרים, פרסים...</a:t>
            </a:r>
          </a:p>
          <a:p>
            <a:pPr>
              <a:buNone/>
            </a:pPr>
            <a:endParaRPr lang="he-IL" dirty="0" smtClean="0"/>
          </a:p>
          <a:p>
            <a:endParaRPr lang="he-IL" dirty="0"/>
          </a:p>
        </p:txBody>
      </p:sp>
      <p:pic>
        <p:nvPicPr>
          <p:cNvPr id="5" name="Picture 5" descr="C:\Documents and Settings\sigi\My Documents\My Documents\My Pictures\מקלעות מאי\בית עמי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139953" y="3005828"/>
            <a:ext cx="5004048" cy="3852172"/>
          </a:xfrm>
          <a:prstGeom prst="roundRect">
            <a:avLst/>
          </a:prstGeom>
          <a:noFill/>
        </p:spPr>
      </p:pic>
      <p:pic>
        <p:nvPicPr>
          <p:cNvPr id="6" name="Picture 2" descr="C:\Documents and Settings\sigi\My Documents\My Documents\My Pictures\תערוכת אופק ירוק\Photo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2267744" cy="2302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8" name="Picture 4" descr="C:\Documents and Settings\sigi\My Documents\My Documents\My Pictures\מקלעות מאי\בריסלה  בית עמי5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1979712" y="44624"/>
            <a:ext cx="2944328" cy="230425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9" name="Picture 3" descr="C:\Documents and Settings\sigi\My Documents\My Documents\My Pictures\יוני 2010\Photo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324548"/>
            <a:ext cx="3491880" cy="4533452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6969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5616" y="116632"/>
            <a:ext cx="8028384" cy="6149536"/>
          </a:xfrm>
        </p:spPr>
        <p:txBody>
          <a:bodyPr/>
          <a:lstStyle/>
          <a:p>
            <a:r>
              <a:rPr lang="he-IL" dirty="0" smtClean="0"/>
              <a:t>גמלאים וגמלאיות</a:t>
            </a:r>
          </a:p>
          <a:p>
            <a:r>
              <a:rPr lang="he-IL" dirty="0" smtClean="0"/>
              <a:t>וכל מי שאמרו לו שיש לו "שתי ידיים שמאליות"...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5" name="Picture 2" descr="C:\Documents and Settings\sigi\My Documents\My Documents\My Pictures\יוני 2010\Photo01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2852936"/>
            <a:ext cx="4554702" cy="400506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644077" y="4506489"/>
            <a:ext cx="3499923" cy="2351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Documents and Settings\sigi\My Documents\My Pictures\סוכות תשעא\דינה וזוהר בסלון מזל 28.9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1412776"/>
            <a:ext cx="4147115" cy="3110336"/>
          </a:xfrm>
          <a:prstGeom prst="roundRect">
            <a:avLst/>
          </a:prstGeom>
          <a:noFill/>
        </p:spPr>
      </p:pic>
    </p:spTree>
  </p:cSld>
  <p:clrMapOvr>
    <a:masterClrMapping/>
  </p:clrMapOvr>
  <p:transition advTm="556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88832" cy="864096"/>
          </a:xfrm>
        </p:spPr>
        <p:txBody>
          <a:bodyPr>
            <a:noAutofit/>
          </a:bodyPr>
          <a:lstStyle/>
          <a:p>
            <a:pPr algn="ctr"/>
            <a:r>
              <a:rPr lang="he-IL" dirty="0" smtClean="0"/>
              <a:t>סריגת שקיות פלסטיק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88840"/>
            <a:ext cx="8686800" cy="4465968"/>
          </a:xfrm>
        </p:spPr>
        <p:txBody>
          <a:bodyPr/>
          <a:lstStyle/>
          <a:p>
            <a:r>
              <a:rPr lang="he-IL" dirty="0" smtClean="0"/>
              <a:t>סלסילות במגוון גדלים לפירות,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למגבות, לחתול או לכלב ולמשלוחי מנות</a:t>
            </a:r>
          </a:p>
          <a:p>
            <a:endParaRPr lang="he-IL" dirty="0" smtClean="0"/>
          </a:p>
        </p:txBody>
      </p:sp>
      <p:pic>
        <p:nvPicPr>
          <p:cNvPr id="5122" name="Picture 2" descr="C:\Documents and Settings\sigi\My Documents\My Pictures\יולי 2010\Photo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1944216" cy="1814192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</p:pic>
      <p:pic>
        <p:nvPicPr>
          <p:cNvPr id="6" name="תמונה 5" descr="C:\Documents and Settings\user\My Documents\My Pictures\מקלעות לתערוכת אופק ירוק\Photo008.jpg"/>
          <p:cNvPicPr/>
          <p:nvPr/>
        </p:nvPicPr>
        <p:blipFill>
          <a:blip r:embed="rId5" cstate="screen">
            <a:lum bright="1000" contrast="16000"/>
          </a:blip>
          <a:srcRect r="3646" b="5556"/>
          <a:stretch>
            <a:fillRect/>
          </a:stretch>
        </p:blipFill>
        <p:spPr bwMode="auto">
          <a:xfrm>
            <a:off x="0" y="0"/>
            <a:ext cx="1979712" cy="17281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 descr="Photo015.jpg"/>
          <p:cNvPicPr/>
          <p:nvPr/>
        </p:nvPicPr>
        <p:blipFill>
          <a:blip r:embed="rId6" cstate="screen">
            <a:lum bright="18000" contrast="33000"/>
          </a:blip>
          <a:srcRect l="2817" r="5635"/>
          <a:stretch>
            <a:fillRect/>
          </a:stretch>
        </p:blipFill>
        <p:spPr bwMode="auto">
          <a:xfrm>
            <a:off x="6804248" y="0"/>
            <a:ext cx="2339752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תמונה 8" descr="Photo012"/>
          <p:cNvPicPr/>
          <p:nvPr/>
        </p:nvPicPr>
        <p:blipFill>
          <a:blip r:embed="rId7" cstate="screen">
            <a:lum bright="9000" contrast="21000"/>
          </a:blip>
          <a:srcRect/>
          <a:stretch>
            <a:fillRect/>
          </a:stretch>
        </p:blipFill>
        <p:spPr bwMode="auto">
          <a:xfrm>
            <a:off x="0" y="3501008"/>
            <a:ext cx="162115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9" descr="כתום ירוק.jpg"/>
          <p:cNvPicPr/>
          <p:nvPr/>
        </p:nvPicPr>
        <p:blipFill>
          <a:blip r:embed="rId8" cstate="screen">
            <a:lum bright="13000" contrast="5000"/>
          </a:blip>
          <a:srcRect/>
          <a:stretch>
            <a:fillRect/>
          </a:stretch>
        </p:blipFill>
        <p:spPr bwMode="auto">
          <a:xfrm>
            <a:off x="3923928" y="4941168"/>
            <a:ext cx="216024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תמונה 10" descr="כחול צהוב לדרור.jpg"/>
          <p:cNvPicPr/>
          <p:nvPr/>
        </p:nvPicPr>
        <p:blipFill>
          <a:blip r:embed="rId9" cstate="screen">
            <a:lum bright="17000"/>
          </a:blip>
          <a:srcRect/>
          <a:stretch>
            <a:fillRect/>
          </a:stretch>
        </p:blipFill>
        <p:spPr bwMode="auto">
          <a:xfrm>
            <a:off x="2915816" y="3501008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תמונה 13" descr="C:\Documents and Settings\user\My Documents\My Pictures\מקלעות מאי\Photo009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4962525"/>
            <a:ext cx="164323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תמונה 14" descr="C:\Documents and Settings\user\My Documents\My Pictures\תערוכת אופק ירוק\Photo003.jpg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907704" y="5013176"/>
            <a:ext cx="18002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תמונה 16" descr="C:\Documents and Settings\user\My Documents\My Pictures\סלים קלועים משקיות\סדנת מיחזור בשלולית בפסח 2010\Photo014.jpg"/>
          <p:cNvPicPr/>
          <p:nvPr/>
        </p:nvPicPr>
        <p:blipFill>
          <a:blip r:embed="rId12" cstate="screen">
            <a:lum/>
          </a:blip>
          <a:srcRect/>
          <a:stretch>
            <a:fillRect/>
          </a:stretch>
        </p:blipFill>
        <p:spPr bwMode="auto">
          <a:xfrm>
            <a:off x="1547664" y="3501008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תמונה 19" descr="C:\Documents and Settings\user\My Documents\My Pictures\מקלעות מאי\Photo027.jpg"/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716016" y="3501008"/>
            <a:ext cx="1872208" cy="15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sigi\My Documents\My Documents\My Pictures\סלים קלועים משקיות\לנוני למצגת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4725144"/>
            <a:ext cx="2843808" cy="2132856"/>
          </a:xfrm>
          <a:prstGeom prst="rect">
            <a:avLst/>
          </a:prstGeom>
          <a:noFill/>
        </p:spPr>
      </p:pic>
      <p:pic>
        <p:nvPicPr>
          <p:cNvPr id="22" name="תמונה 21" descr="C:\Documents and Settings\user\My Documents\My Pictures\סלים קלועים משקיות\קלועי מרץ\Photo071.jpg"/>
          <p:cNvPicPr/>
          <p:nvPr/>
        </p:nvPicPr>
        <p:blipFill>
          <a:blip r:embed="rId15" cstate="screen">
            <a:lum bright="5000" contrast="13000"/>
          </a:blip>
          <a:srcRect/>
          <a:stretch>
            <a:fillRect/>
          </a:stretch>
        </p:blipFill>
        <p:spPr bwMode="auto">
          <a:xfrm>
            <a:off x="6588224" y="3501008"/>
            <a:ext cx="2066925" cy="15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188"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6664"/>
          </a:xfrm>
        </p:spPr>
        <p:txBody>
          <a:bodyPr/>
          <a:lstStyle/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סלסילות </a:t>
            </a:r>
            <a:r>
              <a:rPr lang="he-IL" b="1" dirty="0" smtClean="0"/>
              <a:t>קטנות</a:t>
            </a:r>
            <a:r>
              <a:rPr lang="he-IL" dirty="0" smtClean="0"/>
              <a:t> לממתקים, לסבונים, לכרטיסי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ביקור וכד'. בשעת חירום משמשות ככיפה/כובע.</a:t>
            </a:r>
          </a:p>
          <a:p>
            <a:r>
              <a:rPr lang="he-IL" dirty="0" smtClean="0"/>
              <a:t>סלסילות לאטבי כביסה, לסקילת חתן בר-המצווה בבית הכנסת, לצעצועים קטנים, למפתחות ועוד.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3000"/>
          </a:blip>
          <a:srcRect r="8936"/>
          <a:stretch>
            <a:fillRect/>
          </a:stretch>
        </p:blipFill>
        <p:spPr bwMode="auto">
          <a:xfrm>
            <a:off x="4427984" y="5157192"/>
            <a:ext cx="168645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תמונה 11" descr="C:\Documents and Settings\user\My Documents\My Pictures\מקלעות לתערוכת אופק ירוק\Photo00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877272"/>
            <a:ext cx="111561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תמונה 12" descr="C:\Documents and Settings\user\My Documents\My Pictures\תערוכת אופק ירוק\Photo018.jpg"/>
          <p:cNvPicPr/>
          <p:nvPr/>
        </p:nvPicPr>
        <p:blipFill>
          <a:blip r:embed="rId6" cstate="screen">
            <a:lum bright="9000" contrast="28000"/>
          </a:blip>
          <a:srcRect/>
          <a:stretch>
            <a:fillRect/>
          </a:stretch>
        </p:blipFill>
        <p:spPr bwMode="auto">
          <a:xfrm>
            <a:off x="0" y="1340768"/>
            <a:ext cx="1187624" cy="116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תמונה 15" descr="C:\Documents and Settings\user\My Documents\My Pictures\מקלעות מאי\Photo006.jpg"/>
          <p:cNvPicPr/>
          <p:nvPr/>
        </p:nvPicPr>
        <p:blipFill>
          <a:blip r:embed="rId7" cstate="screen">
            <a:lum contrast="10000"/>
          </a:blip>
          <a:srcRect/>
          <a:stretch>
            <a:fillRect/>
          </a:stretch>
        </p:blipFill>
        <p:spPr bwMode="auto">
          <a:xfrm>
            <a:off x="7380312" y="4149080"/>
            <a:ext cx="1763688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4" name="Picture 2" descr="C:\Documents and Settings\sigi\My Documents\My Pictures\יולי 2010\Photo0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"/>
            <a:ext cx="1835695" cy="1376771"/>
          </a:xfrm>
          <a:prstGeom prst="roundRect">
            <a:avLst/>
          </a:prstGeom>
          <a:noFill/>
        </p:spPr>
      </p:pic>
      <p:pic>
        <p:nvPicPr>
          <p:cNvPr id="1026" name="Picture 2" descr="C:\Documents and Settings\sigi\My Documents\My Documents\My Pictures\תערוכת אופק ירוק\Photo0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1725" y="0"/>
            <a:ext cx="2472275" cy="1854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sigi\My Documents\My Documents\My Pictures\מקלעות מאי\Photo007.jpg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6084168" y="4963813"/>
            <a:ext cx="1387368" cy="1894187"/>
          </a:xfrm>
          <a:prstGeom prst="rect">
            <a:avLst/>
          </a:prstGeom>
          <a:noFill/>
        </p:spPr>
      </p:pic>
      <p:pic>
        <p:nvPicPr>
          <p:cNvPr id="3074" name="Picture 2" descr="C:\Documents and Settings\sigi\My Documents\My Pictures\נטעים\נטעים מאי\Photo0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9" y="4926490"/>
            <a:ext cx="1728192" cy="1931509"/>
          </a:xfrm>
          <a:prstGeom prst="rect">
            <a:avLst/>
          </a:prstGeom>
          <a:noFill/>
        </p:spPr>
      </p:pic>
      <p:pic>
        <p:nvPicPr>
          <p:cNvPr id="25" name="תמונה 24" descr="C:\Documents and Settings\user\My Documents\My Pictures\תערוכת אופק ירוק\Photo001.jpg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4869161"/>
            <a:ext cx="11876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sigi\My Documents\My Documents\My Pictures\סלים קלועים משקיות\כחול וברונזה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717032"/>
            <a:ext cx="1187624" cy="1180449"/>
          </a:xfrm>
          <a:prstGeom prst="rect">
            <a:avLst/>
          </a:prstGeom>
          <a:noFill/>
        </p:spPr>
      </p:pic>
      <p:pic>
        <p:nvPicPr>
          <p:cNvPr id="21" name="תמונה 20" descr="Photo002"/>
          <p:cNvPicPr/>
          <p:nvPr/>
        </p:nvPicPr>
        <p:blipFill>
          <a:blip r:embed="rId14" cstate="screen"/>
          <a:srcRect b="-3319"/>
          <a:stretch>
            <a:fillRect/>
          </a:stretch>
        </p:blipFill>
        <p:spPr bwMode="auto">
          <a:xfrm>
            <a:off x="0" y="2492896"/>
            <a:ext cx="1187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תמונה 16" descr="Photo066"/>
          <p:cNvPicPr/>
          <p:nvPr/>
        </p:nvPicPr>
        <p:blipFill>
          <a:blip r:embed="rId15" cstate="screen">
            <a:lum bright="9000" contrast="33000"/>
          </a:blip>
          <a:srcRect/>
          <a:stretch>
            <a:fillRect/>
          </a:stretch>
        </p:blipFill>
        <p:spPr bwMode="auto">
          <a:xfrm>
            <a:off x="2771800" y="5157192"/>
            <a:ext cx="165618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הסבר אליפטי 18"/>
          <p:cNvSpPr/>
          <p:nvPr/>
        </p:nvSpPr>
        <p:spPr>
          <a:xfrm>
            <a:off x="5724128" y="0"/>
            <a:ext cx="1728192" cy="7647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90" dirty="0" smtClean="0"/>
              <a:t>זה שוב אני -  הפרסי הדתי משקופית 4 ! </a:t>
            </a:r>
            <a:endParaRPr lang="he-IL" sz="1190" dirty="0"/>
          </a:p>
        </p:txBody>
      </p:sp>
      <p:sp>
        <p:nvSpPr>
          <p:cNvPr id="22" name="תרשים זרימה: מחבר 21"/>
          <p:cNvSpPr/>
          <p:nvPr/>
        </p:nvSpPr>
        <p:spPr>
          <a:xfrm>
            <a:off x="6732240" y="126876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רשים זרימה: מחבר 22"/>
          <p:cNvSpPr/>
          <p:nvPr/>
        </p:nvSpPr>
        <p:spPr>
          <a:xfrm>
            <a:off x="6516216" y="112474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תרשים זרימה: מחבר 23"/>
          <p:cNvSpPr/>
          <p:nvPr/>
        </p:nvSpPr>
        <p:spPr>
          <a:xfrm>
            <a:off x="6300192" y="90872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10875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5762112"/>
          </a:xfrm>
        </p:spPr>
        <p:txBody>
          <a:bodyPr/>
          <a:lstStyle/>
          <a:p>
            <a:r>
              <a:rPr lang="he-IL" dirty="0" smtClean="0"/>
              <a:t>תיקים בגדלים שונים</a:t>
            </a:r>
          </a:p>
          <a:p>
            <a:r>
              <a:rPr lang="he-IL" dirty="0" smtClean="0"/>
              <a:t>חגורה צבעונית משקיות</a:t>
            </a:r>
          </a:p>
          <a:p>
            <a:r>
              <a:rPr lang="he-IL" dirty="0" smtClean="0"/>
              <a:t>מארז שומר קור ואטום לאור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לבקבוק יין</a:t>
            </a:r>
          </a:p>
          <a:p>
            <a:pPr>
              <a:buNone/>
            </a:pP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Photo018"/>
          <p:cNvPicPr/>
          <p:nvPr/>
        </p:nvPicPr>
        <p:blipFill>
          <a:blip r:embed="rId4" cstate="screen">
            <a:lum bright="9000" contrast="20000"/>
          </a:blip>
          <a:srcRect/>
          <a:stretch>
            <a:fillRect/>
          </a:stretch>
        </p:blipFill>
        <p:spPr bwMode="auto">
          <a:xfrm>
            <a:off x="0" y="2348880"/>
            <a:ext cx="1907704" cy="185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 descr="C:\Documents and Settings\user\My Documents\My Pictures\מקלעות חדשות\Photo004.jpg"/>
          <p:cNvPicPr/>
          <p:nvPr/>
        </p:nvPicPr>
        <p:blipFill>
          <a:blip r:embed="rId5" cstate="screen">
            <a:lum bright="23000" contrast="9000"/>
          </a:blip>
          <a:srcRect/>
          <a:stretch>
            <a:fillRect/>
          </a:stretch>
        </p:blipFill>
        <p:spPr bwMode="auto">
          <a:xfrm>
            <a:off x="0" y="0"/>
            <a:ext cx="190770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 descr="C:\Documents and Settings\user\My Documents\My Pictures\תערוכת אופק ירוק\Photo017.jpg"/>
          <p:cNvPicPr/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0" y="4725144"/>
            <a:ext cx="1907704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C:\Documents and Settings\user\My Documents\My Pictures\מקלעות חדשות\Photo006.jpg"/>
          <p:cNvPicPr/>
          <p:nvPr/>
        </p:nvPicPr>
        <p:blipFill>
          <a:blip r:embed="rId7" cstate="screen">
            <a:lum bright="25000" contrast="27000"/>
          </a:blip>
          <a:srcRect/>
          <a:stretch>
            <a:fillRect/>
          </a:stretch>
        </p:blipFill>
        <p:spPr bwMode="auto">
          <a:xfrm>
            <a:off x="1907704" y="1124744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8" name="תמונה 7" descr="Photo076"/>
          <p:cNvPicPr/>
          <p:nvPr/>
        </p:nvPicPr>
        <p:blipFill>
          <a:blip r:embed="rId8" cstate="screen">
            <a:lum contrast="41000"/>
          </a:blip>
          <a:srcRect l="11208" r="18741"/>
          <a:stretch>
            <a:fillRect/>
          </a:stretch>
        </p:blipFill>
        <p:spPr bwMode="auto">
          <a:xfrm>
            <a:off x="5364088" y="4221087"/>
            <a:ext cx="1800200" cy="26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תמונה 8" descr="C:\Documents and Settings\user\My Documents\My Pictures\מקלעות מאי\Photo030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172400" y="4221088"/>
            <a:ext cx="9716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9" descr="C:\Documents and Settings\user\My Documents\My Pictures\מקלעות מאי\Photo004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051720" y="3789040"/>
            <a:ext cx="259228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97">
    <p:zo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igi\My Documents\My Pictures\יולי 2010\Photo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1187624" cy="1412776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052736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סריגת שקיות פלסטיק וסלילי וידיאו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r>
              <a:rPr lang="he-IL" dirty="0" smtClean="0"/>
              <a:t>קופסה לצנצנת דבש לראש השנה</a:t>
            </a:r>
          </a:p>
          <a:p>
            <a:r>
              <a:rPr lang="he-IL" dirty="0" smtClean="0"/>
              <a:t>סלסילה נפתחת לסוכריות</a:t>
            </a:r>
          </a:p>
          <a:p>
            <a:r>
              <a:rPr lang="he-IL" dirty="0" smtClean="0"/>
              <a:t>קופסת הפתעות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או קופסה לשיניים שנפלו</a:t>
            </a:r>
          </a:p>
          <a:p>
            <a:r>
              <a:rPr lang="he-IL" dirty="0" smtClean="0"/>
              <a:t>תיקים וסלסילות</a:t>
            </a:r>
          </a:p>
        </p:txBody>
      </p:sp>
      <p:pic>
        <p:nvPicPr>
          <p:cNvPr id="10242" name="Picture 2" descr="C:\Documents and Settings\sigi\My Documents\My Pictures\אוגוסט 2010\כיסוי לדבש עם דבורה למינה.jpg"/>
          <p:cNvPicPr>
            <a:picLocks noChangeAspect="1" noChangeArrowheads="1"/>
          </p:cNvPicPr>
          <p:nvPr/>
        </p:nvPicPr>
        <p:blipFill>
          <a:blip r:embed="rId4" cstate="print">
            <a:lum bright="14000" contrast="18000"/>
          </a:blip>
          <a:srcRect/>
          <a:stretch>
            <a:fillRect/>
          </a:stretch>
        </p:blipFill>
        <p:spPr bwMode="auto">
          <a:xfrm>
            <a:off x="0" y="1052736"/>
            <a:ext cx="1872208" cy="2198168"/>
          </a:xfrm>
          <a:prstGeom prst="rect">
            <a:avLst/>
          </a:prstGeom>
          <a:noFill/>
        </p:spPr>
      </p:pic>
      <p:pic>
        <p:nvPicPr>
          <p:cNvPr id="6" name="תמונה 5" descr="C:\Documents and Settings\user\My Documents\My Pictures\מקלעות לתערוכת אופק ירוק\Photo03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212976"/>
            <a:ext cx="1835696" cy="174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 descr="C:\Documents and Settings\user\My Documents\My Pictures\מקלעות לתערוכת אופק ירוק\Photo035.jpg"/>
          <p:cNvPicPr/>
          <p:nvPr/>
        </p:nvPicPr>
        <p:blipFill>
          <a:blip r:embed="rId6" cstate="screen"/>
          <a:srcRect b="3365"/>
          <a:stretch>
            <a:fillRect/>
          </a:stretch>
        </p:blipFill>
        <p:spPr bwMode="auto">
          <a:xfrm>
            <a:off x="0" y="4941168"/>
            <a:ext cx="16916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 descr="C:\Documents and Settings\user\My Documents\My Pictures\מקלעות לתערוכת אופק ירוק\Photo036.jpg"/>
          <p:cNvPicPr/>
          <p:nvPr/>
        </p:nvPicPr>
        <p:blipFill>
          <a:blip r:embed="rId7" cstate="screen">
            <a:lum bright="-4000"/>
          </a:blip>
          <a:srcRect/>
          <a:stretch>
            <a:fillRect/>
          </a:stretch>
        </p:blipFill>
        <p:spPr bwMode="auto">
          <a:xfrm rot="5400000">
            <a:off x="1389956" y="4855468"/>
            <a:ext cx="230425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תמונה 8" descr="C:\Documents and Settings\sigi\My Documents\My Pictures\אוגוסט 2010\תיק צהוב שחור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348880"/>
            <a:ext cx="184588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sigi\My Documents\My Pictures\נטעים\נטעים מאי\Photo0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1" y="4077072"/>
            <a:ext cx="1936881" cy="2780928"/>
          </a:xfrm>
          <a:prstGeom prst="rect">
            <a:avLst/>
          </a:prstGeom>
          <a:noFill/>
        </p:spPr>
      </p:pic>
      <p:pic>
        <p:nvPicPr>
          <p:cNvPr id="2051" name="Picture 3" descr="C:\Documents and Settings\sigi\My Documents\My Pictures\נטעים\נטעים מאי\Photo0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077072"/>
            <a:ext cx="2287405" cy="2780928"/>
          </a:xfrm>
          <a:prstGeom prst="rect">
            <a:avLst/>
          </a:prstGeom>
          <a:noFill/>
        </p:spPr>
      </p:pic>
      <p:pic>
        <p:nvPicPr>
          <p:cNvPr id="12" name="Picture 2" descr="C:\Documents and Settings\sigi\My Documents\My Pictures\יולי 2010\Photo073.jpg"/>
          <p:cNvPicPr>
            <a:picLocks noChangeAspect="1" noChangeArrowheads="1"/>
          </p:cNvPicPr>
          <p:nvPr/>
        </p:nvPicPr>
        <p:blipFill>
          <a:blip r:embed="rId11" cstate="print">
            <a:lum contrast="1000"/>
          </a:blip>
          <a:srcRect/>
          <a:stretch>
            <a:fillRect/>
          </a:stretch>
        </p:blipFill>
        <p:spPr bwMode="auto">
          <a:xfrm>
            <a:off x="7524328" y="5413568"/>
            <a:ext cx="1619672" cy="1444432"/>
          </a:xfrm>
          <a:prstGeom prst="rect">
            <a:avLst/>
          </a:prstGeom>
          <a:noFill/>
        </p:spPr>
      </p:pic>
    </p:spTree>
  </p:cSld>
  <p:clrMapOvr>
    <a:masterClrMapping/>
  </p:clrMapOvr>
  <p:transition advTm="7438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818</Words>
  <Application>Microsoft Office PowerPoint</Application>
  <PresentationFormat>‫הצגה על המסך (4:3)</PresentationFormat>
  <Paragraphs>131</Paragraphs>
  <Slides>27</Slides>
  <Notes>15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התלהבות</vt:lpstr>
      <vt:lpstr>מיחזור בכיף</vt:lpstr>
      <vt:lpstr>מה ניתן למחזר? כמעט הכל! חומרים שלא ניתן למחזר הם העיקריים:</vt:lpstr>
      <vt:lpstr>למי זה מתאים?</vt:lpstr>
      <vt:lpstr>שקופית 4</vt:lpstr>
      <vt:lpstr>שקופית 5</vt:lpstr>
      <vt:lpstr>סריגת שקיות פלסטיק</vt:lpstr>
      <vt:lpstr> </vt:lpstr>
      <vt:lpstr>שקופית 8</vt:lpstr>
      <vt:lpstr>סריגת שקיות פלסטיק וסלילי וידיאו </vt:lpstr>
      <vt:lpstr>שימושים נוספים בפלסטיק</vt:lpstr>
      <vt:lpstr>תמונת פלסטיק ווידיאו - הילדים יצירתיים לפחות כמו חנוך פיבן!</vt:lpstr>
      <vt:lpstr>שימושים מקוריים בקלטות הוידיאו</vt:lpstr>
      <vt:lpstr>תיבת הפתעות/אוצרות, קופסת ממתקים, קופסה לטישו או קופה</vt:lpstr>
      <vt:lpstr>סרטים ייחודיים לעטיפת מתנות מסלילי וידיאו ולק צבעוני או מדבקות</vt:lpstr>
      <vt:lpstr>אינסוף אפשרויות יצירה מסלסילות הפירות</vt:lpstr>
      <vt:lpstr>שקופית 16</vt:lpstr>
      <vt:lpstr>שקופית 17</vt:lpstr>
      <vt:lpstr>ויטראז'ים נושאיים - ראש השנה וסוכות</vt:lpstr>
      <vt:lpstr>ויטראז'ים נושאיים – סמלי חג החנוכה</vt:lpstr>
      <vt:lpstr>עוד שימושים לסלסילות הפירות</vt:lpstr>
      <vt:lpstr>הכנת סבונים מעוצבים  </vt:lpstr>
      <vt:lpstr>הכנת סבוץ = שאריות סבון + בוץ מים המלח</vt:lpstr>
      <vt:lpstr>שימושים מקוריים בגרגרי ג'ל סיליקה צבועים בכל צבעי הקשת ובשברי זכוכית מחוף הים  (בשילוב חימר/ דאס/ עיסת נייר)</vt:lpstr>
      <vt:lpstr>מה למדנו בינתיים?</vt:lpstr>
      <vt:lpstr>שקופית 25</vt:lpstr>
      <vt:lpstr>שקופית 26</vt:lpstr>
      <vt:lpstr>למה אתם מחכים?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מיחזור בכיף</dc:title>
  <dc:creator>sigalit golan</dc:creator>
  <cp:lastModifiedBy>USER</cp:lastModifiedBy>
  <cp:revision>429</cp:revision>
  <dcterms:created xsi:type="dcterms:W3CDTF">2011-05-08T11:03:16Z</dcterms:created>
  <dcterms:modified xsi:type="dcterms:W3CDTF">2014-05-11T12:49:26Z</dcterms:modified>
</cp:coreProperties>
</file>